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672"/>
  </p:normalViewPr>
  <p:slideViewPr>
    <p:cSldViewPr snapToGrid="0" snapToObjects="1">
      <p:cViewPr varScale="1">
        <p:scale>
          <a:sx n="63" d="100"/>
          <a:sy n="63" d="100"/>
        </p:scale>
        <p:origin x="24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84DF46-00C1-4442-8151-33822C65425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B4E870-2577-A349-80EC-D144EDDC1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6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024" y="1157397"/>
            <a:ext cx="5526977" cy="1184648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TABLE</a:t>
            </a:r>
            <a:r>
              <a:rPr lang="en-US" b="1" dirty="0"/>
              <a:t> </a:t>
            </a:r>
            <a:r>
              <a:rPr lang="en-US" sz="2800" b="1" i="1" dirty="0"/>
              <a:t>of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sz="4400" b="1" dirty="0">
                <a:solidFill>
                  <a:srgbClr val="33CCCC"/>
                </a:solidFill>
                <a:latin typeface="+mn-lt"/>
              </a:rPr>
              <a:t>CONTENTS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9F089E1-DD80-45E8-B817-C63D699B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5218" y="236617"/>
            <a:ext cx="1609344" cy="25022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1873"/>
            <a:ext cx="6858000" cy="6921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8581091"/>
            <a:ext cx="6858001" cy="329664"/>
          </a:xfrm>
          <a:prstGeom prst="rect">
            <a:avLst/>
          </a:prstGeom>
          <a:gradFill>
            <a:gsLst>
              <a:gs pos="100000">
                <a:schemeClr val="accent1">
                  <a:lumMod val="50000"/>
                </a:schemeClr>
              </a:gs>
              <a:gs pos="0">
                <a:srgbClr val="5EE7FF">
                  <a:alpha val="22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1800" y="8617282"/>
            <a:ext cx="3589867" cy="24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Safe Successful Schools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B443E3-3D62-4061-88C6-FD7F1EAC127F}"/>
              </a:ext>
            </a:extLst>
          </p:cNvPr>
          <p:cNvSpPr txBox="1">
            <a:spLocks/>
          </p:cNvSpPr>
          <p:nvPr/>
        </p:nvSpPr>
        <p:spPr>
          <a:xfrm>
            <a:off x="1328928" y="3089828"/>
            <a:ext cx="5526977" cy="4274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WSRMP Annual Report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Care Team Model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SAPAC Charter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Coverage: Language for </a:t>
            </a:r>
            <a:r>
              <a:rPr lang="en-US" sz="2000" b="1">
                <a:latin typeface="+mn-lt"/>
              </a:rPr>
              <a:t>SAM Claims</a:t>
            </a:r>
            <a:endParaRPr lang="en-US" sz="2000" b="1" dirty="0">
              <a:latin typeface="+mn-lt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Claims: Reserves Checklist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Claims: SAM Attorney Panel List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Loss Prevention: Member Benefit Review sample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Loss Prevention: RAS Resource List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Loss Prevention: SAM Trainings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WSRMP Newsletter Articles on SAM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b="1" dirty="0">
                <a:latin typeface="+mn-lt"/>
              </a:rPr>
              <a:t>WSSDA SAM Policies 5253 and 5253P </a:t>
            </a:r>
          </a:p>
        </p:txBody>
      </p:sp>
    </p:spTree>
    <p:extLst>
      <p:ext uri="{BB962C8B-B14F-4D97-AF65-F5344CB8AC3E}">
        <p14:creationId xmlns:p14="http://schemas.microsoft.com/office/powerpoint/2010/main" val="164226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024" y="1157397"/>
            <a:ext cx="5526977" cy="1184648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TABLE</a:t>
            </a:r>
            <a:r>
              <a:rPr lang="en-US" b="1" dirty="0"/>
              <a:t> </a:t>
            </a:r>
            <a:r>
              <a:rPr lang="en-US" sz="2800" b="1" i="1" dirty="0"/>
              <a:t>of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sz="4400" b="1" dirty="0">
                <a:solidFill>
                  <a:srgbClr val="33CCCC"/>
                </a:solidFill>
                <a:latin typeface="+mn-lt"/>
              </a:rPr>
              <a:t>CONTENTS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9F089E1-DD80-45E8-B817-C63D699B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5218" y="236617"/>
            <a:ext cx="1609344" cy="25022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1873"/>
            <a:ext cx="6858000" cy="6921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8581091"/>
            <a:ext cx="6858001" cy="329664"/>
          </a:xfrm>
          <a:prstGeom prst="rect">
            <a:avLst/>
          </a:prstGeom>
          <a:gradFill>
            <a:gsLst>
              <a:gs pos="100000">
                <a:schemeClr val="accent1">
                  <a:lumMod val="50000"/>
                </a:schemeClr>
              </a:gs>
              <a:gs pos="0">
                <a:srgbClr val="5EE7FF">
                  <a:alpha val="22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1800" y="8617282"/>
            <a:ext cx="3589867" cy="241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Safe Successful Schools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8B443E3-3D62-4061-88C6-FD7F1EAC127F}"/>
              </a:ext>
            </a:extLst>
          </p:cNvPr>
          <p:cNvSpPr txBox="1">
            <a:spLocks/>
          </p:cNvSpPr>
          <p:nvPr/>
        </p:nvSpPr>
        <p:spPr>
          <a:xfrm>
            <a:off x="1335024" y="2176272"/>
            <a:ext cx="5526977" cy="4791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3550" indent="-463550">
              <a:lnSpc>
                <a:spcPct val="100000"/>
              </a:lnSpc>
            </a:pPr>
            <a:r>
              <a:rPr lang="en-US" sz="2000" b="1" dirty="0">
                <a:solidFill>
                  <a:srgbClr val="33CCCC"/>
                </a:solidFill>
                <a:latin typeface="+mn-lt"/>
              </a:rPr>
              <a:t>Recommended Books</a:t>
            </a:r>
            <a:endParaRPr lang="en-US" sz="2000" b="1" dirty="0">
              <a:latin typeface="+mn-lt"/>
            </a:endParaRPr>
          </a:p>
          <a:p>
            <a:pPr marL="463550" indent="-463550">
              <a:lnSpc>
                <a:spcPct val="150000"/>
              </a:lnSpc>
            </a:pPr>
            <a:r>
              <a:rPr lang="en-US" sz="2000" b="1" dirty="0">
                <a:latin typeface="+mn-lt"/>
              </a:rPr>
              <a:t>12.	</a:t>
            </a:r>
            <a:r>
              <a:rPr lang="en-US" sz="2000" b="1" i="1" dirty="0">
                <a:latin typeface="+mn-lt"/>
              </a:rPr>
              <a:t>Understanding Children’s Sexual Behaviors</a:t>
            </a:r>
            <a:r>
              <a:rPr lang="en-US" sz="2000" dirty="0">
                <a:latin typeface="+mn-lt"/>
              </a:rPr>
              <a:t>, by Toni Cavanagh Johnson</a:t>
            </a:r>
          </a:p>
          <a:p>
            <a:pPr marL="463550" indent="-463550">
              <a:lnSpc>
                <a:spcPct val="150000"/>
              </a:lnSpc>
            </a:pPr>
            <a:r>
              <a:rPr lang="en-US" sz="2000" b="1" dirty="0">
                <a:latin typeface="+mn-lt"/>
              </a:rPr>
              <a:t>13.	</a:t>
            </a:r>
            <a:r>
              <a:rPr lang="en-US" sz="2000" b="1" i="1" dirty="0">
                <a:latin typeface="+mn-lt"/>
              </a:rPr>
              <a:t>Assessing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i="1" dirty="0">
                <a:latin typeface="+mn-lt"/>
              </a:rPr>
              <a:t>Student Threats: Implementing Salem-Keizer System</a:t>
            </a:r>
            <a:r>
              <a:rPr lang="en-US" sz="2000" dirty="0">
                <a:latin typeface="+mn-lt"/>
              </a:rPr>
              <a:t>, by John Van </a:t>
            </a:r>
            <a:r>
              <a:rPr lang="en-US" sz="2000" dirty="0" err="1">
                <a:latin typeface="+mn-lt"/>
              </a:rPr>
              <a:t>Dreal</a:t>
            </a:r>
            <a:r>
              <a:rPr lang="en-US" sz="2000" dirty="0">
                <a:latin typeface="+mn-lt"/>
              </a:rPr>
              <a:t>  </a:t>
            </a:r>
          </a:p>
          <a:p>
            <a:pPr marL="463550" indent="-463550">
              <a:lnSpc>
                <a:spcPct val="150000"/>
              </a:lnSpc>
            </a:pPr>
            <a:r>
              <a:rPr lang="en-US" sz="2000" b="1">
                <a:latin typeface="+mn-lt"/>
              </a:rPr>
              <a:t>14. </a:t>
            </a:r>
            <a:r>
              <a:rPr lang="en-US" sz="2000" b="1" dirty="0">
                <a:latin typeface="+mn-lt"/>
              </a:rPr>
              <a:t>	</a:t>
            </a:r>
            <a:r>
              <a:rPr lang="en-US" sz="2000" b="1" i="1" dirty="0">
                <a:latin typeface="+mn-lt"/>
              </a:rPr>
              <a:t>8 Ways to Create Their Fate: Protecting the Sexual Innocence of Children in Youth-Serving Organizations</a:t>
            </a:r>
            <a:r>
              <a:rPr lang="en-US" sz="2000" dirty="0">
                <a:latin typeface="+mn-lt"/>
              </a:rPr>
              <a:t>, by Diane </a:t>
            </a:r>
            <a:r>
              <a:rPr lang="en-US" sz="2000" dirty="0" err="1">
                <a:latin typeface="+mn-lt"/>
              </a:rPr>
              <a:t>Cranely</a:t>
            </a:r>
            <a:r>
              <a:rPr lang="en-US" sz="2000" dirty="0">
                <a:latin typeface="+mn-lt"/>
              </a:rPr>
              <a:t> </a:t>
            </a:r>
          </a:p>
          <a:p>
            <a:pPr marL="457200" indent="-457200">
              <a:lnSpc>
                <a:spcPct val="150000"/>
              </a:lnSpc>
              <a:buAutoNum type="arabicPeriod" startAt="13"/>
            </a:pP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488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67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Light</vt:lpstr>
      <vt:lpstr>Office Theme</vt:lpstr>
      <vt:lpstr>TABLE of  CONTENTS</vt:lpstr>
      <vt:lpstr>TABLE of  CONTENTS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Asha Hossain</dc:creator>
  <cp:lastModifiedBy>Dawn Mayes</cp:lastModifiedBy>
  <cp:revision>25</cp:revision>
  <cp:lastPrinted>2019-02-22T00:40:12Z</cp:lastPrinted>
  <dcterms:created xsi:type="dcterms:W3CDTF">2016-10-25T17:15:44Z</dcterms:created>
  <dcterms:modified xsi:type="dcterms:W3CDTF">2019-02-25T22:46:33Z</dcterms:modified>
</cp:coreProperties>
</file>